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2" r:id="rId2"/>
    <p:sldId id="292" r:id="rId3"/>
    <p:sldId id="293" r:id="rId4"/>
    <p:sldId id="294" r:id="rId5"/>
    <p:sldId id="296" r:id="rId6"/>
    <p:sldId id="297" r:id="rId7"/>
    <p:sldId id="298" r:id="rId8"/>
    <p:sldId id="299" r:id="rId9"/>
    <p:sldId id="295" r:id="rId10"/>
    <p:sldId id="282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470"/>
    <a:srgbClr val="EFF1F5"/>
    <a:srgbClr val="3076AF"/>
    <a:srgbClr val="240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09" d="100"/>
          <a:sy n="209" d="100"/>
        </p:scale>
        <p:origin x="414" y="17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04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05F31-F182-4967-9F13-D4851BCE1F1D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19771-8075-4ADD-A44F-A832A9B8223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03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A90BE-13B4-44F9-8E92-EBE09C8C8CA9}" type="datetimeFigureOut">
              <a:rPr lang="LID4096" smtClean="0"/>
              <a:t>12/19/2025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D188C-4840-4C5B-A2B0-95193CDE934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695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D188C-4840-4C5B-A2B0-95193CDE934B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408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D188C-4840-4C5B-A2B0-95193CDE934B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335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323528" y="1275606"/>
            <a:ext cx="4896544" cy="3024336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528" y="2477003"/>
            <a:ext cx="4896544" cy="886835"/>
          </a:xfrm>
        </p:spPr>
        <p:txBody>
          <a:bodyPr>
            <a:noAutofit/>
          </a:bodyPr>
          <a:lstStyle>
            <a:lvl1pPr>
              <a:lnSpc>
                <a:spcPts val="3100"/>
              </a:lnSpc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/>
              <a:t>Текст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26" name="Picture 2" descr="M:\Дизайн\Презентация отрисованные элементы\Паттерн.png"/>
          <p:cNvPicPr>
            <a:picLocks noChangeAspect="1" noChangeArrowheads="1"/>
          </p:cNvPicPr>
          <p:nvPr userDrawn="1"/>
        </p:nvPicPr>
        <p:blipFill>
          <a:blip r:embed="rId2" cstate="print"/>
          <a:srcRect r="51119" b="41337"/>
          <a:stretch>
            <a:fillRect/>
          </a:stretch>
        </p:blipFill>
        <p:spPr bwMode="auto">
          <a:xfrm>
            <a:off x="4355976" y="-596602"/>
            <a:ext cx="4788024" cy="5740102"/>
          </a:xfrm>
          <a:prstGeom prst="rect">
            <a:avLst/>
          </a:prstGeom>
          <a:noFill/>
        </p:spPr>
      </p:pic>
      <p:pic>
        <p:nvPicPr>
          <p:cNvPr id="3074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67494"/>
            <a:ext cx="2305274" cy="58706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251520" y="735546"/>
            <a:ext cx="72008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1347614"/>
            <a:ext cx="8640961" cy="324036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4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864096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chebn\Downloads\Презентация для БГУ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0538"/>
            <a:ext cx="9144618" cy="5164038"/>
          </a:xfrm>
          <a:prstGeom prst="rect">
            <a:avLst/>
          </a:prstGeom>
          <a:noFill/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2" y="1347614"/>
            <a:ext cx="8784976" cy="324036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24128" y="267494"/>
            <a:ext cx="3240360" cy="43204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1028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5292477" cy="833712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84355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139952" y="408391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8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84355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139952" y="408391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25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/>
          <p:cNvSpPr>
            <a:spLocks noGrp="1"/>
          </p:cNvSpPr>
          <p:nvPr>
            <p:ph type="pic" sz="quarter" idx="15"/>
          </p:nvPr>
        </p:nvSpPr>
        <p:spPr>
          <a:xfrm>
            <a:off x="0" y="987574"/>
            <a:ext cx="4427984" cy="4155926"/>
          </a:xfrm>
        </p:spPr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1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915566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211960" y="408391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4211960" y="339502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4211960" y="1419622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4211960" y="242773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4211960" y="350785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4211960" y="458797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26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4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788024" y="555526"/>
            <a:ext cx="1872208" cy="194421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788024" y="2643758"/>
            <a:ext cx="1872208" cy="1944216"/>
          </a:xfrm>
          <a:prstGeom prst="rect">
            <a:avLst/>
          </a:prstGeom>
          <a:solidFill>
            <a:srgbClr val="3076AF"/>
          </a:solidFill>
          <a:ln>
            <a:solidFill>
              <a:srgbClr val="307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6804248" y="2643758"/>
            <a:ext cx="1872208" cy="194421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6804248" y="555526"/>
            <a:ext cx="1872208" cy="1944216"/>
          </a:xfrm>
          <a:prstGeom prst="rect">
            <a:avLst/>
          </a:prstGeom>
          <a:solidFill>
            <a:srgbClr val="3076AF"/>
          </a:solidFill>
          <a:ln>
            <a:solidFill>
              <a:srgbClr val="307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2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1059656"/>
            <a:ext cx="4177159" cy="3744342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4176462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chebn\Downloads\Презентация для БГУ (6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617" cy="5143500"/>
          </a:xfrm>
          <a:prstGeom prst="rect">
            <a:avLst/>
          </a:prstGeom>
          <a:noFill/>
        </p:spPr>
      </p:pic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6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uchebn\Downloads\Презентация для БГУ (7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0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chebn\Downloads\Презентация для БГУ (8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803" y="0"/>
            <a:ext cx="9143999" cy="5143500"/>
          </a:xfrm>
          <a:prstGeom prst="rect">
            <a:avLst/>
          </a:prstGeom>
          <a:noFill/>
        </p:spPr>
      </p:pic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6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/>
          <p:nvPr userDrawn="1"/>
        </p:nvCxnSpPr>
        <p:spPr>
          <a:xfrm>
            <a:off x="2232248" y="1624525"/>
            <a:ext cx="45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48" y="1707654"/>
            <a:ext cx="4572000" cy="216024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sp>
        <p:nvSpPr>
          <p:cNvPr id="17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32248" y="4083918"/>
            <a:ext cx="4571999" cy="504056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подзаголовка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32248" y="1168903"/>
            <a:ext cx="4572000" cy="383615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2232248" y="3939902"/>
            <a:ext cx="45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9" y="339502"/>
            <a:ext cx="2373693" cy="6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0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/>
          <p:nvPr userDrawn="1"/>
        </p:nvCxnSpPr>
        <p:spPr>
          <a:xfrm>
            <a:off x="2232248" y="1624525"/>
            <a:ext cx="4572000" cy="0"/>
          </a:xfrm>
          <a:prstGeom prst="line">
            <a:avLst/>
          </a:prstGeom>
          <a:ln>
            <a:solidFill>
              <a:srgbClr val="0A347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48" y="1707654"/>
            <a:ext cx="4572000" cy="216024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sp>
        <p:nvSpPr>
          <p:cNvPr id="17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32248" y="4083918"/>
            <a:ext cx="4571999" cy="504056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подзаголовка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32248" y="1168903"/>
            <a:ext cx="4572000" cy="383615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" y="339502"/>
            <a:ext cx="2373693" cy="604241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 userDrawn="1"/>
        </p:nvCxnSpPr>
        <p:spPr>
          <a:xfrm>
            <a:off x="2232248" y="3939902"/>
            <a:ext cx="4572000" cy="0"/>
          </a:xfrm>
          <a:prstGeom prst="line">
            <a:avLst/>
          </a:prstGeom>
          <a:ln>
            <a:solidFill>
              <a:srgbClr val="0A347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4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1907704" y="1563638"/>
            <a:ext cx="5472608" cy="2880320"/>
          </a:xfrm>
          <a:prstGeom prst="rect">
            <a:avLst/>
          </a:prstGeom>
          <a:solidFill>
            <a:srgbClr val="0A34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763688" y="1419622"/>
            <a:ext cx="5472608" cy="288032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" y="339502"/>
            <a:ext cx="2373693" cy="604241"/>
          </a:xfrm>
          <a:prstGeom prst="rect">
            <a:avLst/>
          </a:prstGeom>
        </p:spPr>
      </p:pic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589456"/>
            <a:ext cx="4752528" cy="256647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976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1907704" y="1563638"/>
            <a:ext cx="5472608" cy="28803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763688" y="1419622"/>
            <a:ext cx="5472608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589456"/>
            <a:ext cx="4752528" cy="256647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9" y="339502"/>
            <a:ext cx="2373693" cy="6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1347614"/>
            <a:ext cx="8640961" cy="324036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86409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pic>
        <p:nvPicPr>
          <p:cNvPr id="9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9144000" cy="170765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989098"/>
            <a:ext cx="8496944" cy="5042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1" y="1851670"/>
            <a:ext cx="8830613" cy="2736304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7"/>
            <a:ext cx="8640960" cy="651269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1" y="1275606"/>
            <a:ext cx="8830613" cy="3330735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775181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 userDrawn="1"/>
        </p:nvSpPr>
        <p:spPr>
          <a:xfrm>
            <a:off x="1475656" y="843558"/>
            <a:ext cx="5976664" cy="93610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475656" y="1851670"/>
            <a:ext cx="5976664" cy="936104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1475656" y="2859782"/>
            <a:ext cx="5976664" cy="93610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1475656" y="3867894"/>
            <a:ext cx="5976664" cy="936104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6" hasCustomPrompt="1"/>
          </p:nvPr>
        </p:nvSpPr>
        <p:spPr>
          <a:xfrm>
            <a:off x="2555776" y="987574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2555776" y="3003798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2555776" y="1995686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18"/>
          <p:cNvSpPr>
            <a:spLocks noGrp="1"/>
          </p:cNvSpPr>
          <p:nvPr>
            <p:ph type="body" sz="quarter" idx="19" hasCustomPrompt="1"/>
          </p:nvPr>
        </p:nvSpPr>
        <p:spPr>
          <a:xfrm>
            <a:off x="2555776" y="4011910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576213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83EAF-5D58-4128-B27B-15541B11FBD3}" type="datetimeFigureOut">
              <a:rPr lang="ru-RU" smtClean="0"/>
              <a:pPr/>
              <a:t>19.12.2025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70" r:id="rId3"/>
    <p:sldLayoutId id="2147483668" r:id="rId4"/>
    <p:sldLayoutId id="2147483669" r:id="rId5"/>
    <p:sldLayoutId id="2147483653" r:id="rId6"/>
    <p:sldLayoutId id="2147483652" r:id="rId7"/>
    <p:sldLayoutId id="2147483656" r:id="rId8"/>
    <p:sldLayoutId id="2147483661" r:id="rId9"/>
    <p:sldLayoutId id="2147483660" r:id="rId10"/>
    <p:sldLayoutId id="2147483658" r:id="rId11"/>
    <p:sldLayoutId id="2147483651" r:id="rId12"/>
    <p:sldLayoutId id="2147483655" r:id="rId13"/>
    <p:sldLayoutId id="2147483654" r:id="rId14"/>
    <p:sldLayoutId id="2147483657" r:id="rId15"/>
    <p:sldLayoutId id="2147483659" r:id="rId16"/>
    <p:sldLayoutId id="2147483662" r:id="rId17"/>
    <p:sldLayoutId id="2147483663" r:id="rId18"/>
    <p:sldLayoutId id="2147483664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Сравнение подходов генетических алгоритмов и нейронных сетей для построения стратегий в игре с неполной информацией.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5347F53-F35D-69A6-4CA4-90CDBA71FD9F}"/>
              </a:ext>
            </a:extLst>
          </p:cNvPr>
          <p:cNvSpPr txBox="1">
            <a:spLocks/>
          </p:cNvSpPr>
          <p:nvPr/>
        </p:nvSpPr>
        <p:spPr>
          <a:xfrm>
            <a:off x="251520" y="4299942"/>
            <a:ext cx="4032448" cy="310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sz="2800" kern="1200">
                <a:solidFill>
                  <a:srgbClr val="0A347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ru-RU" sz="1000" dirty="0"/>
              <a:t>Подготовил: Кочев Илья, </a:t>
            </a:r>
            <a:r>
              <a:rPr lang="en-US" sz="1000" dirty="0"/>
              <a:t>4</a:t>
            </a:r>
            <a:r>
              <a:rPr lang="ru-RU" sz="1000" dirty="0"/>
              <a:t> курс, 3 группа 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E152FBC-92C1-8097-F9DB-4F3FB1F94E4E}"/>
              </a:ext>
            </a:extLst>
          </p:cNvPr>
          <p:cNvSpPr txBox="1">
            <a:spLocks/>
          </p:cNvSpPr>
          <p:nvPr/>
        </p:nvSpPr>
        <p:spPr>
          <a:xfrm>
            <a:off x="251520" y="4600183"/>
            <a:ext cx="3246311" cy="310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sz="2800" kern="1200">
                <a:solidFill>
                  <a:srgbClr val="0A347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lnSpc>
                <a:spcPct val="100000"/>
              </a:lnSpc>
            </a:pPr>
            <a:endParaRPr lang="ru-RU" sz="10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CAC7325-F42B-3EA5-984C-2DE7E46111B5}"/>
              </a:ext>
            </a:extLst>
          </p:cNvPr>
          <p:cNvSpPr txBox="1">
            <a:spLocks/>
          </p:cNvSpPr>
          <p:nvPr/>
        </p:nvSpPr>
        <p:spPr>
          <a:xfrm>
            <a:off x="4788024" y="339502"/>
            <a:ext cx="3246311" cy="310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sz="2800" kern="1200">
                <a:solidFill>
                  <a:srgbClr val="0A347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1600" dirty="0"/>
              <a:t>Кафедра дискретной математики и алгоритмики</a:t>
            </a:r>
          </a:p>
        </p:txBody>
      </p:sp>
    </p:spTree>
    <p:extLst>
      <p:ext uri="{BB962C8B-B14F-4D97-AF65-F5344CB8AC3E}">
        <p14:creationId xmlns:p14="http://schemas.microsoft.com/office/powerpoint/2010/main" val="517008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>
          <a:xfrm>
            <a:off x="1691680" y="2363322"/>
            <a:ext cx="5760640" cy="416856"/>
          </a:xfrm>
        </p:spPr>
        <p:txBody>
          <a:bodyPr/>
          <a:lstStyle/>
          <a:p>
            <a:pPr algn="ctr"/>
            <a:r>
              <a:rPr lang="ru-RU" sz="32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89753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F0261-077F-44D0-F090-F8E92B9A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7740BDD-212F-B076-4004-8028C5781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0" cy="1059582"/>
          </a:xfrm>
        </p:spPr>
        <p:txBody>
          <a:bodyPr anchor="ctr"/>
          <a:lstStyle/>
          <a:p>
            <a:pPr algn="ctr"/>
            <a:r>
              <a:rPr lang="ru-RU" dirty="0"/>
              <a:t>Цели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70772-B09B-5A9A-B2F3-D6FEBFE0CC70}"/>
              </a:ext>
            </a:extLst>
          </p:cNvPr>
          <p:cNvSpPr txBox="1"/>
          <p:nvPr/>
        </p:nvSpPr>
        <p:spPr>
          <a:xfrm>
            <a:off x="701570" y="1347614"/>
            <a:ext cx="774086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Изучение основ теории игр и их классификации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Анализ методов нахождения оптимальных стратегий в играх с неполной информацией 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Программная реализация и исследование 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Сравнительный анализ полученных стратегий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37753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88D5-2570-AC50-ABB9-3991E17F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085DAC2-F7F0-852A-2193-B0AAEB51F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0" cy="1059582"/>
          </a:xfrm>
        </p:spPr>
        <p:txBody>
          <a:bodyPr anchor="ctr"/>
          <a:lstStyle/>
          <a:p>
            <a:pPr algn="ctr"/>
            <a:r>
              <a:rPr lang="ru-RU" dirty="0"/>
              <a:t>Применение знаний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72E9F0-4B8E-4A3B-82A3-796CEB9D6EC3}"/>
              </a:ext>
            </a:extLst>
          </p:cNvPr>
          <p:cNvSpPr/>
          <p:nvPr/>
        </p:nvSpPr>
        <p:spPr>
          <a:xfrm>
            <a:off x="899592" y="3291830"/>
            <a:ext cx="172819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Финансовый трейдинг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B9EF5F9-D20A-4E46-8B42-A300B86A84B7}"/>
              </a:ext>
            </a:extLst>
          </p:cNvPr>
          <p:cNvSpPr/>
          <p:nvPr/>
        </p:nvSpPr>
        <p:spPr>
          <a:xfrm>
            <a:off x="3779912" y="3291830"/>
            <a:ext cx="172819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Кибербезо-пасность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9F879F1-BAE9-4604-8D47-A5AE5DB439CC}"/>
              </a:ext>
            </a:extLst>
          </p:cNvPr>
          <p:cNvSpPr/>
          <p:nvPr/>
        </p:nvSpPr>
        <p:spPr>
          <a:xfrm>
            <a:off x="6660232" y="3291830"/>
            <a:ext cx="172819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Переговоры и аукционы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A06F396-9386-41A4-A037-C8CA3C4ABF81}"/>
              </a:ext>
            </a:extLst>
          </p:cNvPr>
          <p:cNvSpPr/>
          <p:nvPr/>
        </p:nvSpPr>
        <p:spPr>
          <a:xfrm>
            <a:off x="3779912" y="1599642"/>
            <a:ext cx="172819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Игры с неполной информацией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2636E7BE-2A7C-4A12-980E-E5CAAADF1622}"/>
              </a:ext>
            </a:extLst>
          </p:cNvPr>
          <p:cNvCxnSpPr>
            <a:stCxn id="21" idx="2"/>
            <a:endCxn id="19" idx="0"/>
          </p:cNvCxnSpPr>
          <p:nvPr/>
        </p:nvCxnSpPr>
        <p:spPr>
          <a:xfrm>
            <a:off x="4644008" y="2535746"/>
            <a:ext cx="0" cy="75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22EA7E8-FAC4-4E38-8A95-4A77184A4A27}"/>
              </a:ext>
            </a:extLst>
          </p:cNvPr>
          <p:cNvCxnSpPr/>
          <p:nvPr/>
        </p:nvCxnSpPr>
        <p:spPr>
          <a:xfrm flipH="1">
            <a:off x="2627784" y="2499742"/>
            <a:ext cx="1152128" cy="792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EDF6422-B7A6-4398-8BD8-B5EF8DA6C1E6}"/>
              </a:ext>
            </a:extLst>
          </p:cNvPr>
          <p:cNvCxnSpPr/>
          <p:nvPr/>
        </p:nvCxnSpPr>
        <p:spPr>
          <a:xfrm>
            <a:off x="5508104" y="2499742"/>
            <a:ext cx="1152128" cy="792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07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C4AB6-50AC-0802-37F4-8B75E76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6F662-07AC-6723-55BA-226B149DE4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0" cy="1059582"/>
          </a:xfrm>
        </p:spPr>
        <p:txBody>
          <a:bodyPr anchor="ctr"/>
          <a:lstStyle/>
          <a:p>
            <a:pPr algn="ctr"/>
            <a:r>
              <a:rPr lang="ru-RU" dirty="0"/>
              <a:t>Проблематика</a:t>
            </a:r>
            <a:endParaRPr lang="LID4096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382B858B-9833-42CA-8DFC-971FD749FAA5}"/>
              </a:ext>
            </a:extLst>
          </p:cNvPr>
          <p:cNvSpPr/>
          <p:nvPr/>
        </p:nvSpPr>
        <p:spPr>
          <a:xfrm>
            <a:off x="611560" y="1907668"/>
            <a:ext cx="1944216" cy="1944216"/>
          </a:xfrm>
          <a:prstGeom prst="ellipse">
            <a:avLst/>
          </a:prstGeom>
          <a:solidFill>
            <a:srgbClr val="0A3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Неполная информация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36DFB48-068F-4DA6-9FBA-187A757E5ABB}"/>
              </a:ext>
            </a:extLst>
          </p:cNvPr>
          <p:cNvSpPr/>
          <p:nvPr/>
        </p:nvSpPr>
        <p:spPr>
          <a:xfrm>
            <a:off x="6588224" y="1907668"/>
            <a:ext cx="1944216" cy="1944216"/>
          </a:xfrm>
          <a:prstGeom prst="ellipse">
            <a:avLst/>
          </a:prstGeom>
          <a:solidFill>
            <a:srgbClr val="0A3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19E2AEC-A63B-4B2B-A557-40844822CED7}"/>
              </a:ext>
            </a:extLst>
          </p:cNvPr>
          <p:cNvSpPr/>
          <p:nvPr/>
        </p:nvSpPr>
        <p:spPr>
          <a:xfrm>
            <a:off x="3599892" y="1907668"/>
            <a:ext cx="1944216" cy="1944216"/>
          </a:xfrm>
          <a:prstGeom prst="ellipse">
            <a:avLst/>
          </a:prstGeom>
          <a:solidFill>
            <a:srgbClr val="0A3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532EF-19E8-4387-82B0-83EAD3919B99}"/>
              </a:ext>
            </a:extLst>
          </p:cNvPr>
          <p:cNvSpPr txBox="1"/>
          <p:nvPr/>
        </p:nvSpPr>
        <p:spPr>
          <a:xfrm>
            <a:off x="3599892" y="269511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Непереходность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130D3-65B4-4DEE-B5EF-66B0EF9318C7}"/>
              </a:ext>
            </a:extLst>
          </p:cNvPr>
          <p:cNvSpPr txBox="1"/>
          <p:nvPr/>
        </p:nvSpPr>
        <p:spPr>
          <a:xfrm>
            <a:off x="6588224" y="269511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Число состояний</a:t>
            </a:r>
          </a:p>
        </p:txBody>
      </p:sp>
    </p:spTree>
    <p:extLst>
      <p:ext uri="{BB962C8B-B14F-4D97-AF65-F5344CB8AC3E}">
        <p14:creationId xmlns:p14="http://schemas.microsoft.com/office/powerpoint/2010/main" val="343838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59B32-E6EB-B6D1-B3EA-6406A6CBC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01CAC-A3A6-DE41-7635-D5AB308E3A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0" cy="1059582"/>
          </a:xfrm>
        </p:spPr>
        <p:txBody>
          <a:bodyPr anchor="ctr"/>
          <a:lstStyle/>
          <a:p>
            <a:pPr algn="ctr"/>
            <a:r>
              <a:rPr lang="ru-RU" dirty="0"/>
              <a:t>Способы решения</a:t>
            </a:r>
            <a:endParaRPr lang="LID4096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0D86E1-1979-42FB-8167-A7E3907F7574}"/>
              </a:ext>
            </a:extLst>
          </p:cNvPr>
          <p:cNvSpPr/>
          <p:nvPr/>
        </p:nvSpPr>
        <p:spPr>
          <a:xfrm>
            <a:off x="755576" y="1851670"/>
            <a:ext cx="172819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Эвристические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51BDBD-22F3-47EA-8191-634EA5B85497}"/>
              </a:ext>
            </a:extLst>
          </p:cNvPr>
          <p:cNvSpPr/>
          <p:nvPr/>
        </p:nvSpPr>
        <p:spPr>
          <a:xfrm>
            <a:off x="6516216" y="1851670"/>
            <a:ext cx="172819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Обучение с подкреплением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78EE077-6380-4B3F-B545-6B323AD3D68B}"/>
              </a:ext>
            </a:extLst>
          </p:cNvPr>
          <p:cNvSpPr/>
          <p:nvPr/>
        </p:nvSpPr>
        <p:spPr>
          <a:xfrm>
            <a:off x="3635896" y="1851670"/>
            <a:ext cx="172819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Эволюционные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50DE3A18-0C36-4F77-8508-49D8D8D66DE9}"/>
              </a:ext>
            </a:extLst>
          </p:cNvPr>
          <p:cNvCxnSpPr>
            <a:cxnSpLocks/>
          </p:cNvCxnSpPr>
          <p:nvPr/>
        </p:nvCxnSpPr>
        <p:spPr>
          <a:xfrm>
            <a:off x="1620856" y="2859782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47F69-49D0-4DD9-AF51-52FFE039B127}"/>
              </a:ext>
            </a:extLst>
          </p:cNvPr>
          <p:cNvCxnSpPr/>
          <p:nvPr/>
        </p:nvCxnSpPr>
        <p:spPr>
          <a:xfrm>
            <a:off x="4484412" y="2859782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F35405B-946F-431C-B8E4-5DDE99E6162D}"/>
              </a:ext>
            </a:extLst>
          </p:cNvPr>
          <p:cNvCxnSpPr/>
          <p:nvPr/>
        </p:nvCxnSpPr>
        <p:spPr>
          <a:xfrm>
            <a:off x="7447708" y="2859782"/>
            <a:ext cx="0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766577-007A-4E83-9AED-F6748623C388}"/>
              </a:ext>
            </a:extLst>
          </p:cNvPr>
          <p:cNvSpPr txBox="1"/>
          <p:nvPr/>
        </p:nvSpPr>
        <p:spPr>
          <a:xfrm>
            <a:off x="755576" y="3291830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Строго установленные правила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974B6-A183-4CAD-AC5A-0A7B945068BE}"/>
              </a:ext>
            </a:extLst>
          </p:cNvPr>
          <p:cNvSpPr txBox="1"/>
          <p:nvPr/>
        </p:nvSpPr>
        <p:spPr>
          <a:xfrm>
            <a:off x="3635896" y="3295248"/>
            <a:ext cx="17281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Генетические алгоритмы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62A5A-C514-4830-BAD3-8EE6ED90D1A3}"/>
              </a:ext>
            </a:extLst>
          </p:cNvPr>
          <p:cNvSpPr txBox="1"/>
          <p:nvPr/>
        </p:nvSpPr>
        <p:spPr>
          <a:xfrm>
            <a:off x="6583612" y="3295248"/>
            <a:ext cx="17281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Q-Learning</a:t>
            </a:r>
            <a:r>
              <a:rPr lang="ru-RU" sz="1600" dirty="0"/>
              <a:t> </a:t>
            </a:r>
            <a:endParaRPr lang="en-US" sz="1600" dirty="0"/>
          </a:p>
          <a:p>
            <a:pPr algn="ctr"/>
            <a:r>
              <a:rPr lang="en-US" sz="1600" dirty="0"/>
              <a:t>Actor-Critic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9921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DF3F2-4363-8DE7-DE6A-DFB46AEDD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0" cy="1059582"/>
          </a:xfrm>
        </p:spPr>
        <p:txBody>
          <a:bodyPr anchor="ctr"/>
          <a:lstStyle/>
          <a:p>
            <a:pPr algn="ctr"/>
            <a:r>
              <a:rPr lang="ru-RU" dirty="0"/>
              <a:t>Реализация</a:t>
            </a:r>
            <a:endParaRPr lang="LID4096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34FFC7-0E78-4534-97FF-3CC00DE6DC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4257" y="2283718"/>
            <a:ext cx="4515485" cy="246507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7BBFB-267D-4297-B86B-96790A98C5E4}"/>
              </a:ext>
            </a:extLst>
          </p:cNvPr>
          <p:cNvSpPr/>
          <p:nvPr/>
        </p:nvSpPr>
        <p:spPr>
          <a:xfrm>
            <a:off x="611560" y="1203598"/>
            <a:ext cx="936104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4666-F2C8-4557-8182-86D447C48B3C}"/>
              </a:ext>
            </a:extLst>
          </p:cNvPr>
          <p:cNvSpPr txBox="1"/>
          <p:nvPr/>
        </p:nvSpPr>
        <p:spPr>
          <a:xfrm>
            <a:off x="611560" y="1302028"/>
            <a:ext cx="936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Сила руки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274488C-0DA4-4EE9-A6A9-3309BE63FB3D}"/>
              </a:ext>
            </a:extLst>
          </p:cNvPr>
          <p:cNvSpPr/>
          <p:nvPr/>
        </p:nvSpPr>
        <p:spPr>
          <a:xfrm>
            <a:off x="1547664" y="1203598"/>
            <a:ext cx="936104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159B2-2742-4A3A-89D7-711070FD9243}"/>
              </a:ext>
            </a:extLst>
          </p:cNvPr>
          <p:cNvSpPr txBox="1"/>
          <p:nvPr/>
        </p:nvSpPr>
        <p:spPr>
          <a:xfrm>
            <a:off x="1547664" y="1302028"/>
            <a:ext cx="936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Текущая ставка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2DEDB24-9602-4A88-858A-F6AAFF7BCF54}"/>
              </a:ext>
            </a:extLst>
          </p:cNvPr>
          <p:cNvSpPr/>
          <p:nvPr/>
        </p:nvSpPr>
        <p:spPr>
          <a:xfrm>
            <a:off x="2483768" y="1203598"/>
            <a:ext cx="936104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A41A6-DF5B-4634-8387-09C1D31E2EF4}"/>
              </a:ext>
            </a:extLst>
          </p:cNvPr>
          <p:cNvSpPr txBox="1"/>
          <p:nvPr/>
        </p:nvSpPr>
        <p:spPr>
          <a:xfrm>
            <a:off x="2483768" y="1302028"/>
            <a:ext cx="936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Текущий стек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65E81F-5DAB-4BA2-A1B1-3141C4789602}"/>
              </a:ext>
            </a:extLst>
          </p:cNvPr>
          <p:cNvSpPr/>
          <p:nvPr/>
        </p:nvSpPr>
        <p:spPr>
          <a:xfrm>
            <a:off x="3419872" y="1203598"/>
            <a:ext cx="936104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03E72-DE65-46B1-94A1-F250A0B15B1A}"/>
              </a:ext>
            </a:extLst>
          </p:cNvPr>
          <p:cNvSpPr txBox="1"/>
          <p:nvPr/>
        </p:nvSpPr>
        <p:spPr>
          <a:xfrm>
            <a:off x="3419872" y="1302028"/>
            <a:ext cx="936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Текущий банк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1CEF35A-C97A-4287-8320-153FF587E66B}"/>
              </a:ext>
            </a:extLst>
          </p:cNvPr>
          <p:cNvSpPr/>
          <p:nvPr/>
        </p:nvSpPr>
        <p:spPr>
          <a:xfrm>
            <a:off x="4355976" y="1203598"/>
            <a:ext cx="936104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7F576-4204-40C0-86CB-ACBB49CA9CB1}"/>
              </a:ext>
            </a:extLst>
          </p:cNvPr>
          <p:cNvSpPr txBox="1"/>
          <p:nvPr/>
        </p:nvSpPr>
        <p:spPr>
          <a:xfrm>
            <a:off x="4355976" y="1302028"/>
            <a:ext cx="936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Стадия игры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25BAFC8-4B69-48B4-B68B-94410252EBB3}"/>
              </a:ext>
            </a:extLst>
          </p:cNvPr>
          <p:cNvSpPr/>
          <p:nvPr/>
        </p:nvSpPr>
        <p:spPr>
          <a:xfrm>
            <a:off x="5292080" y="1203598"/>
            <a:ext cx="936104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8A711-32D7-4138-A837-C59B07525056}"/>
              </a:ext>
            </a:extLst>
          </p:cNvPr>
          <p:cNvSpPr txBox="1"/>
          <p:nvPr/>
        </p:nvSpPr>
        <p:spPr>
          <a:xfrm>
            <a:off x="5220072" y="1185014"/>
            <a:ext cx="10801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400" dirty="0">
                <a:latin typeface="Arial" panose="020B0604020202020204" pitchFamily="34" charset="0"/>
              </a:rPr>
              <a:t>Величина выбора игрока  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B1DCE19-0656-4E39-9BA7-1CC9A7199976}"/>
              </a:ext>
            </a:extLst>
          </p:cNvPr>
          <p:cNvSpPr/>
          <p:nvPr/>
        </p:nvSpPr>
        <p:spPr>
          <a:xfrm>
            <a:off x="6228184" y="1203598"/>
            <a:ext cx="936104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4194D0-8E61-4177-A880-9A59908AEF67}"/>
              </a:ext>
            </a:extLst>
          </p:cNvPr>
          <p:cNvSpPr txBox="1"/>
          <p:nvPr/>
        </p:nvSpPr>
        <p:spPr>
          <a:xfrm>
            <a:off x="6156176" y="1185014"/>
            <a:ext cx="10801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Величина выбора соперника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C077E8D-43EB-49E7-9BD7-497EB04D5344}"/>
              </a:ext>
            </a:extLst>
          </p:cNvPr>
          <p:cNvCxnSpPr>
            <a:cxnSpLocks/>
          </p:cNvCxnSpPr>
          <p:nvPr/>
        </p:nvCxnSpPr>
        <p:spPr>
          <a:xfrm>
            <a:off x="7596336" y="1385337"/>
            <a:ext cx="0" cy="3566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22F9CA7-52D2-4AA9-B2F6-10990279B75F}"/>
              </a:ext>
            </a:extLst>
          </p:cNvPr>
          <p:cNvCxnSpPr>
            <a:cxnSpLocks/>
          </p:cNvCxnSpPr>
          <p:nvPr/>
        </p:nvCxnSpPr>
        <p:spPr>
          <a:xfrm flipH="1">
            <a:off x="7420508" y="1563638"/>
            <a:ext cx="351656" cy="8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64F6A67-D0CA-487D-9136-DC3FF856F1BE}"/>
              </a:ext>
            </a:extLst>
          </p:cNvPr>
          <p:cNvSpPr/>
          <p:nvPr/>
        </p:nvSpPr>
        <p:spPr>
          <a:xfrm>
            <a:off x="7956376" y="1179316"/>
            <a:ext cx="936104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28634F-B38C-40B1-B4AA-3C905D8C5D9E}"/>
              </a:ext>
            </a:extLst>
          </p:cNvPr>
          <p:cNvSpPr txBox="1"/>
          <p:nvPr/>
        </p:nvSpPr>
        <p:spPr>
          <a:xfrm>
            <a:off x="7884368" y="127774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400" dirty="0">
                <a:latin typeface="Arial" panose="020B0604020202020204" pitchFamily="34" charset="0"/>
              </a:rPr>
              <a:t>Сила руки оппонента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98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F703F5-AD99-420C-8CFD-78779AC5C1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050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Результаты </a:t>
            </a:r>
            <a:endParaRPr lang="LID4096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9BE36-302A-4EF6-AB7E-B1064F7F1F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16018" y="2283718"/>
            <a:ext cx="4009213" cy="2000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65E1B0-FADA-4787-8FF3-373F55888A3A}"/>
              </a:ext>
            </a:extLst>
          </p:cNvPr>
          <p:cNvSpPr txBox="1"/>
          <p:nvPr/>
        </p:nvSpPr>
        <p:spPr>
          <a:xfrm>
            <a:off x="1259632" y="1419622"/>
            <a:ext cx="2232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Этап 1. Обучение на пассивном агенте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395F9-88BE-4A71-B669-CA4D2E50F9C5}"/>
              </a:ext>
            </a:extLst>
          </p:cNvPr>
          <p:cNvSpPr txBox="1"/>
          <p:nvPr/>
        </p:nvSpPr>
        <p:spPr>
          <a:xfrm>
            <a:off x="5280465" y="1419622"/>
            <a:ext cx="2880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Этап 2. Обучение на лучшем эвристическом агенте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93431-DD9C-4681-B727-4A3507BF70EC}"/>
              </a:ext>
            </a:extLst>
          </p:cNvPr>
          <p:cNvSpPr txBox="1"/>
          <p:nvPr/>
        </p:nvSpPr>
        <p:spPr>
          <a:xfrm>
            <a:off x="2159731" y="4284254"/>
            <a:ext cx="648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82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%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2F5C-8239-4AAC-88DE-B725356551FE}"/>
              </a:ext>
            </a:extLst>
          </p:cNvPr>
          <p:cNvSpPr txBox="1"/>
          <p:nvPr/>
        </p:nvSpPr>
        <p:spPr>
          <a:xfrm>
            <a:off x="6444208" y="4284254"/>
            <a:ext cx="648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51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%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FEBBD3-73A0-40A3-8EC8-AD551AF0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2371518"/>
            <a:ext cx="3744416" cy="185155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3A3D9E-678F-4EC9-8DFF-7773D05EB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59" y="2262647"/>
            <a:ext cx="3862614" cy="19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5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76ADDA8-9868-40F5-B7B7-9A0F81DF7817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Возможные улучшения 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48CFB-D272-4F82-A9E2-0A2A5B976A07}"/>
              </a:ext>
            </a:extLst>
          </p:cNvPr>
          <p:cNvSpPr txBox="1"/>
          <p:nvPr/>
        </p:nvSpPr>
        <p:spPr>
          <a:xfrm>
            <a:off x="2267744" y="1635646"/>
            <a:ext cx="5184576" cy="26108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Добавление памяти модели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Увеличение количества игр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Усложнение архитектуры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Увеличение вектора состояния</a:t>
            </a:r>
          </a:p>
        </p:txBody>
      </p:sp>
    </p:spTree>
    <p:extLst>
      <p:ext uri="{BB962C8B-B14F-4D97-AF65-F5344CB8AC3E}">
        <p14:creationId xmlns:p14="http://schemas.microsoft.com/office/powerpoint/2010/main" val="380563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3DB-8883-2B6D-97BB-6D0E465F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E9B9722-37DE-B289-F01A-55E4F9963C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/>
              <a:t>Выводы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E05C2-0543-682E-FA34-CF2E21BAA897}"/>
              </a:ext>
            </a:extLst>
          </p:cNvPr>
          <p:cNvSpPr txBox="1"/>
          <p:nvPr/>
        </p:nvSpPr>
        <p:spPr>
          <a:xfrm>
            <a:off x="683568" y="1635646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ходе курсовой работы были изучены основные элементы теории игр.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Была доработана компьютерная модель игры.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Успешно разработан класс </a:t>
            </a:r>
            <a:r>
              <a:rPr lang="ru-RU" dirty="0" err="1"/>
              <a:t>нейросетевого</a:t>
            </a:r>
            <a:r>
              <a:rPr lang="ru-RU" dirty="0"/>
              <a:t> агента, способного обучаться и показывать высокий уровень игры.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Проведено исследование качества игры агентов на основе различных стратегий.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Проведён анализ полученных результатов и сделаны выводы о дальнейшем улучшении построения стратегий.</a:t>
            </a:r>
          </a:p>
        </p:txBody>
      </p:sp>
    </p:spTree>
    <p:extLst>
      <p:ext uri="{BB962C8B-B14F-4D97-AF65-F5344CB8AC3E}">
        <p14:creationId xmlns:p14="http://schemas.microsoft.com/office/powerpoint/2010/main" val="39882172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203</Words>
  <Application>Microsoft Office PowerPoint</Application>
  <PresentationFormat>Экран (16:9)</PresentationFormat>
  <Paragraphs>53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Сравнение подходов генетических алгоритмов и нейронных сетей для построения стратегий в игре с неполной информацией.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uchebn</dc:creator>
  <cp:lastModifiedBy>Илья Кочев</cp:lastModifiedBy>
  <cp:revision>92</cp:revision>
  <dcterms:created xsi:type="dcterms:W3CDTF">2020-01-16T07:07:12Z</dcterms:created>
  <dcterms:modified xsi:type="dcterms:W3CDTF">2025-12-19T22:52:21Z</dcterms:modified>
</cp:coreProperties>
</file>